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2" r:id="rId3"/>
    <p:sldId id="266" r:id="rId4"/>
    <p:sldId id="259" r:id="rId5"/>
    <p:sldId id="257" r:id="rId6"/>
    <p:sldId id="271" r:id="rId7"/>
    <p:sldId id="272" r:id="rId8"/>
    <p:sldId id="273" r:id="rId9"/>
    <p:sldId id="289" r:id="rId10"/>
    <p:sldId id="274" r:id="rId11"/>
    <p:sldId id="278" r:id="rId12"/>
    <p:sldId id="279" r:id="rId13"/>
    <p:sldId id="281" r:id="rId14"/>
    <p:sldId id="280" r:id="rId15"/>
    <p:sldId id="291" r:id="rId16"/>
    <p:sldId id="290" r:id="rId17"/>
    <p:sldId id="292" r:id="rId18"/>
    <p:sldId id="283" r:id="rId19"/>
    <p:sldId id="284" r:id="rId20"/>
    <p:sldId id="294" r:id="rId21"/>
    <p:sldId id="295" r:id="rId22"/>
    <p:sldId id="293" r:id="rId23"/>
    <p:sldId id="287" r:id="rId24"/>
    <p:sldId id="296" r:id="rId25"/>
    <p:sldId id="285" r:id="rId26"/>
    <p:sldId id="288" r:id="rId27"/>
    <p:sldId id="286" r:id="rId28"/>
    <p:sldId id="297" r:id="rId29"/>
    <p:sldId id="262" r:id="rId30"/>
    <p:sldId id="263" r:id="rId31"/>
    <p:sldId id="264" r:id="rId32"/>
    <p:sldId id="270" r:id="rId33"/>
  </p:sldIdLst>
  <p:sldSz cx="14630400" cy="8229600"/>
  <p:notesSz cx="8229600" cy="14630400"/>
  <p:embeddedFontLst>
    <p:embeddedFont>
      <p:font typeface="Barlow Bold" panose="020B0604020202020204" charset="0"/>
      <p:bold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8F4"/>
    <a:srgbClr val="9B9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35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11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89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4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5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8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37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6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44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9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41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74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8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2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9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5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3747" y="2137172"/>
            <a:ext cx="7627382" cy="1231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225875" y="3680750"/>
            <a:ext cx="7627382" cy="333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000" b="1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Israa</a:t>
            </a:r>
            <a:r>
              <a:rPr lang="en-US" sz="40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Mohamed Gaber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Moaz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Ahmed</a:t>
            </a:r>
            <a:endParaRPr lang="en-US" sz="4000" b="1" i="0" u="none" strike="noStrike" dirty="0">
              <a:solidFill>
                <a:srgbClr val="272525"/>
              </a:solidFill>
              <a:effectLst/>
              <a:latin typeface="Montserrat" pitchFamily="34" charset="0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Amr Jamal</a:t>
            </a:r>
            <a:endParaRPr lang="en-US" sz="4000" b="1" dirty="0"/>
          </a:p>
        </p:txBody>
      </p:sp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11" name="Picture 10" descr="A screen on the wall&#10;&#10;Description automatically generated">
            <a:extLst>
              <a:ext uri="{FF2B5EF4-FFF2-40B4-BE49-F238E27FC236}">
                <a16:creationId xmlns:a16="http://schemas.microsoft.com/office/drawing/2014/main" id="{17158C16-93CF-6872-4E32-9174FD1A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0478"/>
            <a:ext cx="6400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300" dirty="0">
                <a:solidFill>
                  <a:schemeClr val="bg2"/>
                </a:solidFill>
              </a:rPr>
              <a:t>Change “/” by “–” to sort date in correct way</a:t>
            </a:r>
            <a:endParaRPr lang="en-US" sz="430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9CA9963-F88C-E00E-0391-0313CE5AF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15"/>
          <a:stretch/>
        </p:blipFill>
        <p:spPr>
          <a:xfrm>
            <a:off x="5059832" y="1888824"/>
            <a:ext cx="880978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9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300" dirty="0">
                <a:solidFill>
                  <a:schemeClr val="bg1"/>
                </a:solidFill>
              </a:rPr>
              <a:t>Check Nulls in Columns </a:t>
            </a: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white rectangular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4582545C-CAF0-5812-9C14-4091DE06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32" y="1888824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300" dirty="0">
                <a:solidFill>
                  <a:schemeClr val="bg1"/>
                </a:solidFill>
              </a:rPr>
              <a:t>Fill Missing Value</a:t>
            </a: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3EB576D-1B35-F23A-90A9-62487BC0F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888824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4521" y="0"/>
            <a:ext cx="9941357" cy="82296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0"/>
            <a:ext cx="9546336" cy="82296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066757" y="1730325"/>
            <a:ext cx="8496885" cy="476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NOW we Need To Calculate new column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To Calculate Total cost</a:t>
            </a:r>
          </a:p>
        </p:txBody>
      </p:sp>
    </p:spTree>
    <p:extLst>
      <p:ext uri="{BB962C8B-B14F-4D97-AF65-F5344CB8AC3E}">
        <p14:creationId xmlns:p14="http://schemas.microsoft.com/office/powerpoint/2010/main" val="377390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Column </a:t>
            </a: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-up of a screen&#10;&#10;Description automatically generated">
            <a:extLst>
              <a:ext uri="{FF2B5EF4-FFF2-40B4-BE49-F238E27FC236}">
                <a16:creationId xmlns:a16="http://schemas.microsoft.com/office/drawing/2014/main" id="{DF0D3FBA-C33F-1F64-AD66-DE9A5C7B9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32" y="1888824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4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4521" y="0"/>
            <a:ext cx="9941357" cy="82296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0"/>
            <a:ext cx="9546336" cy="82296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066757" y="1730325"/>
            <a:ext cx="8496885" cy="4768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Check value count </a:t>
            </a:r>
          </a:p>
        </p:txBody>
      </p:sp>
    </p:spTree>
    <p:extLst>
      <p:ext uri="{BB962C8B-B14F-4D97-AF65-F5344CB8AC3E}">
        <p14:creationId xmlns:p14="http://schemas.microsoft.com/office/powerpoint/2010/main" val="187656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7330271-F7BE-9E5E-191E-C613C860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845378"/>
            <a:ext cx="14630399" cy="1603181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B5565F2-0E73-3C30-C729-275C69A5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48560"/>
            <a:ext cx="14630398" cy="131995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CBD06-6985-FD55-B568-2D12BE94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8084952"/>
            <a:ext cx="14630400" cy="148036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EDBCB9-ADBE-3404-1252-175085C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C028D7-9C46-128D-CDF7-B32F79FA7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white rectangular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23B5B5E1-CEDE-EB63-0DCB-3C3FCA953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" y="3768519"/>
            <a:ext cx="14630398" cy="1878971"/>
          </a:xfrm>
          <a:prstGeom prst="rect">
            <a:avLst/>
          </a:prstGeom>
        </p:spPr>
      </p:pic>
      <p:pic>
        <p:nvPicPr>
          <p:cNvPr id="12" name="Picture 11" descr="A white background with black and white squares&#10;&#10;Description automatically generated">
            <a:extLst>
              <a:ext uri="{FF2B5EF4-FFF2-40B4-BE49-F238E27FC236}">
                <a16:creationId xmlns:a16="http://schemas.microsoft.com/office/drawing/2014/main" id="{18772FE3-29E6-DA76-058E-9FD0A0743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647490"/>
            <a:ext cx="14630400" cy="2084270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EE0E860D-4220-1BA1-C272-837A80CFF224}"/>
              </a:ext>
            </a:extLst>
          </p:cNvPr>
          <p:cNvSpPr/>
          <p:nvPr/>
        </p:nvSpPr>
        <p:spPr>
          <a:xfrm>
            <a:off x="156426" y="84812"/>
            <a:ext cx="96936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0024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CBD06-6985-FD55-B568-2D12BE94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8084952"/>
            <a:ext cx="14630400" cy="148036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EDBCB9-ADBE-3404-1252-175085C6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C028D7-9C46-128D-CDF7-B32F79FA7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 0">
            <a:extLst>
              <a:ext uri="{FF2B5EF4-FFF2-40B4-BE49-F238E27FC236}">
                <a16:creationId xmlns:a16="http://schemas.microsoft.com/office/drawing/2014/main" id="{EE0E860D-4220-1BA1-C272-837A80CFF224}"/>
              </a:ext>
            </a:extLst>
          </p:cNvPr>
          <p:cNvSpPr/>
          <p:nvPr/>
        </p:nvSpPr>
        <p:spPr>
          <a:xfrm>
            <a:off x="156426" y="84812"/>
            <a:ext cx="96936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</a:t>
            </a:r>
            <a:endParaRPr lang="en-US" sz="4200" dirty="0"/>
          </a:p>
        </p:txBody>
      </p:sp>
      <p:pic>
        <p:nvPicPr>
          <p:cNvPr id="3" name="Picture 2" descr="A white rectangular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CB8D3C70-FA65-8873-D841-AB06B7AD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4960"/>
            <a:ext cx="14630400" cy="1605280"/>
          </a:xfrm>
          <a:prstGeom prst="rect">
            <a:avLst/>
          </a:prstGeom>
        </p:spPr>
      </p:pic>
      <p:pic>
        <p:nvPicPr>
          <p:cNvPr id="6" name="Picture 5" descr="A white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515AE94A-EC74-4BA3-7BB8-3F78FCF6B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20"/>
            <a:ext cx="14630400" cy="2057440"/>
          </a:xfrm>
          <a:prstGeom prst="rect">
            <a:avLst/>
          </a:prstGeom>
        </p:spPr>
      </p:pic>
      <p:pic>
        <p:nvPicPr>
          <p:cNvPr id="9" name="Picture 8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AEF7E8F-0F17-8B55-C9C1-88ED8D370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460240"/>
            <a:ext cx="14630400" cy="35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27" y="774277"/>
            <a:ext cx="4868877" cy="73033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09520" y="61569"/>
            <a:ext cx="96113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 Need to understand customer Preference!</a:t>
            </a:r>
            <a:endParaRPr lang="en-US" sz="3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DF4A0-A7BD-3351-C337-79EA0EC42304}"/>
              </a:ext>
            </a:extLst>
          </p:cNvPr>
          <p:cNvSpPr txBox="1"/>
          <p:nvPr/>
        </p:nvSpPr>
        <p:spPr>
          <a:xfrm>
            <a:off x="2924840" y="465815"/>
            <a:ext cx="842388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What is the Distribution of Item Types?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DD978EA2-D1D0-7392-F1F7-EBB2E330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888" y="1181395"/>
            <a:ext cx="7691121" cy="69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2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C66EA5-F31B-8B28-8649-252F413C7FAE}"/>
              </a:ext>
            </a:extLst>
          </p:cNvPr>
          <p:cNvSpPr txBox="1"/>
          <p:nvPr/>
        </p:nvSpPr>
        <p:spPr>
          <a:xfrm>
            <a:off x="2343873" y="2476982"/>
            <a:ext cx="99426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72525"/>
                </a:solidFill>
                <a:latin typeface="Montserrat" pitchFamily="34" charset="0"/>
              </a:rPr>
              <a:t>For our project, we chose restaurant data because it's a rich source of insights that can directly impact sales and customer experience. </a:t>
            </a:r>
          </a:p>
          <a:p>
            <a:r>
              <a:rPr lang="en-US" sz="2800" dirty="0">
                <a:solidFill>
                  <a:srgbClr val="272525"/>
                </a:solidFill>
                <a:latin typeface="Montserrat" pitchFamily="34" charset="0"/>
              </a:rPr>
              <a:t>By analyzing trends in transactions, item sales, and customer preferences, we can identify areas for improvement and develop strategies to boost revenue. </a:t>
            </a:r>
          </a:p>
          <a:p>
            <a:r>
              <a:rPr lang="en-US" sz="2800" dirty="0">
                <a:solidFill>
                  <a:srgbClr val="272525"/>
                </a:solidFill>
                <a:latin typeface="Montserrat" pitchFamily="34" charset="0"/>
              </a:rPr>
              <a:t>Our process involved cleaning the data followed by detailed analysis. This helped us suggest actionable steps to optimize sales and enhance the overall performance of the restaurant</a:t>
            </a:r>
            <a:r>
              <a:rPr lang="en-US" sz="3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4EF74-5B9A-1407-F281-09EF7137A5C1}"/>
              </a:ext>
            </a:extLst>
          </p:cNvPr>
          <p:cNvSpPr txBox="1"/>
          <p:nvPr/>
        </p:nvSpPr>
        <p:spPr>
          <a:xfrm>
            <a:off x="4583573" y="868101"/>
            <a:ext cx="5463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91544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DF4A0-A7BD-3351-C337-79EA0EC42304}"/>
              </a:ext>
            </a:extLst>
          </p:cNvPr>
          <p:cNvSpPr txBox="1"/>
          <p:nvPr/>
        </p:nvSpPr>
        <p:spPr>
          <a:xfrm>
            <a:off x="1757680" y="465815"/>
            <a:ext cx="108813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Which Fast Food Items Have the Highest Quantity sold ?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65E259A-CFC1-20F6-C857-39841695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10" y="1181395"/>
            <a:ext cx="9107171" cy="70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2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DF4A0-A7BD-3351-C337-79EA0EC42304}"/>
              </a:ext>
            </a:extLst>
          </p:cNvPr>
          <p:cNvSpPr txBox="1"/>
          <p:nvPr/>
        </p:nvSpPr>
        <p:spPr>
          <a:xfrm>
            <a:off x="1757680" y="465815"/>
            <a:ext cx="108813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GB" sz="3300" b="1" dirty="0">
                <a:solidFill>
                  <a:srgbClr val="7068F4"/>
                </a:solidFill>
                <a:latin typeface="Barlow Bold" panose="020B0604020202020204" charset="0"/>
              </a:rPr>
              <a:t>Which Beverage Items Have the Highest Quantity Sold?</a:t>
            </a:r>
            <a:endParaRPr lang="en-US" sz="3300" b="1" dirty="0">
              <a:solidFill>
                <a:srgbClr val="7068F4"/>
              </a:solidFill>
              <a:latin typeface="Barlow Bold" panose="020B0604020202020204" charset="0"/>
            </a:endParaRP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CF9DD40-41B1-FDF3-F689-B05E913D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34" y="1135881"/>
            <a:ext cx="8507012" cy="66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5A013250-8301-73B9-5E05-BADC0FF5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45" y="3842795"/>
            <a:ext cx="7541516" cy="428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DF4A0-A7BD-3351-C337-79EA0EC42304}"/>
              </a:ext>
            </a:extLst>
          </p:cNvPr>
          <p:cNvSpPr txBox="1"/>
          <p:nvPr/>
        </p:nvSpPr>
        <p:spPr>
          <a:xfrm>
            <a:off x="4215160" y="465815"/>
            <a:ext cx="625583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What</a:t>
            </a:r>
            <a:r>
              <a:rPr lang="en-US" dirty="0"/>
              <a:t> </a:t>
            </a: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is</a:t>
            </a:r>
            <a:r>
              <a:rPr lang="en-US" dirty="0"/>
              <a:t> </a:t>
            </a: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Most</a:t>
            </a:r>
            <a:r>
              <a:rPr lang="en-US" dirty="0"/>
              <a:t> </a:t>
            </a: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selling</a:t>
            </a:r>
            <a:r>
              <a:rPr lang="en-US" dirty="0"/>
              <a:t> </a:t>
            </a: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item</a:t>
            </a:r>
            <a:r>
              <a:rPr lang="en-US" dirty="0"/>
              <a:t> </a:t>
            </a:r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?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114DB-2074-A78F-816B-DFF4B618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45" y="1181395"/>
            <a:ext cx="7541516" cy="266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5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1"/>
            <a:ext cx="14630400" cy="1089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5000" b="1" dirty="0">
                <a:solidFill>
                  <a:srgbClr val="7068F4"/>
                </a:solidFill>
                <a:latin typeface="Barlow Bold" pitchFamily="34" charset="0"/>
              </a:rPr>
              <a:t>When were the highest total costs recorded?</a:t>
            </a:r>
          </a:p>
        </p:txBody>
      </p:sp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73373E-59DE-24BC-68F4-22225724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54" y="4114800"/>
            <a:ext cx="9583838" cy="3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56506-A29F-4F1D-65A2-894C7D097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54" y="1089966"/>
            <a:ext cx="9583838" cy="30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4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A3DD2F-83BA-8280-645A-8C8EFF7FA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048" y="35134"/>
            <a:ext cx="765466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0" b="1" i="0" u="none" strike="noStrike" cap="none" normalizeH="0" baseline="0" dirty="0">
                <a:ln>
                  <a:noFill/>
                </a:ln>
                <a:solidFill>
                  <a:srgbClr val="7068F4"/>
                </a:solidFill>
                <a:effectLst/>
                <a:latin typeface="Barlow Bold" panose="020B0604020202020204" charset="0"/>
              </a:rPr>
              <a:t>Distribution of Total Cost?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7068F4"/>
              </a:solidFill>
              <a:effectLst/>
              <a:latin typeface="Barlow Bold" panose="020B0604020202020204" charset="0"/>
            </a:endParaRPr>
          </a:p>
        </p:txBody>
      </p:sp>
      <p:pic>
        <p:nvPicPr>
          <p:cNvPr id="7" name="Picture 6" descr="A graph with purple lines&#10;&#10;Description automatically generated">
            <a:extLst>
              <a:ext uri="{FF2B5EF4-FFF2-40B4-BE49-F238E27FC236}">
                <a16:creationId xmlns:a16="http://schemas.microsoft.com/office/drawing/2014/main" id="{2FF2CCE7-7CE7-8F1C-76CC-083DA280A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609" y="1173907"/>
            <a:ext cx="10088383" cy="71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60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78BB6A7-D918-9566-DCC0-165E6950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76" y="3960654"/>
            <a:ext cx="9640645" cy="429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0E047-601C-697C-406A-4E7112FB9D38}"/>
              </a:ext>
            </a:extLst>
          </p:cNvPr>
          <p:cNvSpPr txBox="1"/>
          <p:nvPr/>
        </p:nvSpPr>
        <p:spPr>
          <a:xfrm>
            <a:off x="3356516" y="16737"/>
            <a:ext cx="791736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sz="3300" b="1" dirty="0">
                <a:solidFill>
                  <a:srgbClr val="7068F4"/>
                </a:solidFill>
                <a:latin typeface="Barlow Bold" pitchFamily="34" charset="0"/>
              </a:rPr>
              <a:t>What is the Distribution of item type  ?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21171-996A-757F-FCB8-6D8EE09E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76" y="1093229"/>
            <a:ext cx="964064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124563"/>
            <a:ext cx="14630400" cy="1301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5000" b="1" dirty="0">
                <a:solidFill>
                  <a:srgbClr val="7068F4"/>
                </a:solidFill>
                <a:latin typeface="Barlow Bold" pitchFamily="34" charset="0"/>
              </a:rPr>
              <a:t>Which transaction type is used more frequently?</a:t>
            </a:r>
          </a:p>
        </p:txBody>
      </p:sp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6FD86D-DA54-28F9-B6D7-A26830A41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74" y="3894701"/>
            <a:ext cx="7627382" cy="3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C1DD2-8D85-92AF-4F81-D4D00C6FD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74" y="1301879"/>
            <a:ext cx="7627382" cy="25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99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1"/>
            <a:ext cx="14630399" cy="1076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</a:rPr>
              <a:t>At what time of day are items sold the most frequently?</a:t>
            </a:r>
          </a:p>
        </p:txBody>
      </p:sp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37BEE8-BE30-3DBA-88ED-057AA0C5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255" y="4479404"/>
            <a:ext cx="9507276" cy="37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2BFCA-FF72-F64A-1FB4-8F99FAC5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254" y="1226916"/>
            <a:ext cx="9507277" cy="325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5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3426505"/>
            <a:ext cx="14630399" cy="1076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7700"/>
              </a:lnSpc>
            </a:pPr>
            <a:r>
              <a:rPr lang="en-US" sz="3600" b="1" dirty="0">
                <a:solidFill>
                  <a:srgbClr val="7068F4"/>
                </a:solidFill>
                <a:latin typeface="Barlow Bold" pitchFamily="34" charset="0"/>
              </a:rPr>
              <a:t>Conclusion</a:t>
            </a:r>
          </a:p>
        </p:txBody>
      </p:sp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4263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861893"/>
            <a:ext cx="7104340" cy="644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to optimize operation 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2200" y="1800463"/>
            <a:ext cx="7772400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analysis can identify operational inefficiencies and suggest improvements.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647831"/>
            <a:ext cx="489823" cy="4898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2200" y="3333512"/>
            <a:ext cx="257853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Wait Times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172200" y="3773329"/>
            <a:ext cx="373927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wait times to optimize staffing and improve customer service.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323" y="2647831"/>
            <a:ext cx="489823" cy="4898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5323" y="3333512"/>
            <a:ext cx="257853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Ingredient Usage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0205323" y="3773329"/>
            <a:ext cx="373927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ingredient usage to reduce waste and optimize inventory management.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5301615"/>
            <a:ext cx="489823" cy="4898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72200" y="5987296"/>
            <a:ext cx="257853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Labor Costs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172200" y="6427113"/>
            <a:ext cx="373927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labor costs to optimize staffing schedules and improve productivity.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5323" y="5301615"/>
            <a:ext cx="489823" cy="4898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5323" y="5987296"/>
            <a:ext cx="2578537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Turnover Rate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0205323" y="6427113"/>
            <a:ext cx="373927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employee turnover rate to identify potential issues and improve employee retention.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97612"/>
            <a:ext cx="69714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and Objectives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93524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aims to leverage data to improve restaurant operations and customer experience.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0536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6" name="Text 3"/>
          <p:cNvSpPr/>
          <p:nvPr/>
        </p:nvSpPr>
        <p:spPr>
          <a:xfrm>
            <a:off x="941427" y="412627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62326" y="4053649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Customer Preferences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62326" y="4896016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customer feedback, orders, and spending patterns to understand what customers like and dislike.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40536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10" name="Text 7"/>
          <p:cNvSpPr/>
          <p:nvPr/>
        </p:nvSpPr>
        <p:spPr>
          <a:xfrm>
            <a:off x="4828223" y="412627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84363" y="40536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Optimizing Operations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84363" y="4539781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inefficiencies in staffing, inventory management, and kitchen processes to improve service and reduce costs.</a:t>
            </a:r>
            <a:endParaRPr lang="en-US" sz="170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245FD254-3BCA-5B80-252C-987948C6F119}"/>
              </a:ext>
            </a:extLst>
          </p:cNvPr>
          <p:cNvSpPr/>
          <p:nvPr/>
        </p:nvSpPr>
        <p:spPr>
          <a:xfrm>
            <a:off x="910709" y="27628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82C00571-509F-2292-089F-EF19F6482FAF}"/>
              </a:ext>
            </a:extLst>
          </p:cNvPr>
          <p:cNvSpPr/>
          <p:nvPr/>
        </p:nvSpPr>
        <p:spPr>
          <a:xfrm>
            <a:off x="1062038" y="283548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7A4FB864-6A27-FD2B-50D1-22898644D7BB}"/>
              </a:ext>
            </a:extLst>
          </p:cNvPr>
          <p:cNvSpPr/>
          <p:nvPr/>
        </p:nvSpPr>
        <p:spPr>
          <a:xfrm>
            <a:off x="1614726" y="2762857"/>
            <a:ext cx="52825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To Clean Data </a:t>
            </a:r>
            <a:endParaRPr lang="en-US" sz="22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F262DB3F-7674-F567-FD46-EF8AF954AF07}"/>
              </a:ext>
            </a:extLst>
          </p:cNvPr>
          <p:cNvSpPr/>
          <p:nvPr/>
        </p:nvSpPr>
        <p:spPr>
          <a:xfrm>
            <a:off x="1614726" y="3248989"/>
            <a:ext cx="7529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GB" sz="1600" dirty="0"/>
              <a:t>To clean data in Python, we can use libraries like Pandas to handle tasks such as removing duplicates, filling or dropping missing values, and correcting inconsistent formatting.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5815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058" y="541139"/>
            <a:ext cx="7766685" cy="1294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Recommendations and Action Plan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5058" y="2130981"/>
            <a:ext cx="776668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insights are translated into actionable recommendations to improve restaurant operations and customer experience.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5058" y="2981920"/>
            <a:ext cx="3784997" cy="2094190"/>
          </a:xfrm>
          <a:prstGeom prst="roundRect">
            <a:avLst>
              <a:gd name="adj" fmla="val 845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6" name="Text 3"/>
          <p:cNvSpPr/>
          <p:nvPr/>
        </p:nvSpPr>
        <p:spPr>
          <a:xfrm>
            <a:off x="6371749" y="3178612"/>
            <a:ext cx="2718197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 Menu Offerings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71749" y="3620214"/>
            <a:ext cx="3391614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customer preferences and sales trends, refine menu offerings and introduce new items.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6746" y="2981920"/>
            <a:ext cx="3784997" cy="2094190"/>
          </a:xfrm>
          <a:prstGeom prst="roundRect">
            <a:avLst>
              <a:gd name="adj" fmla="val 8457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10353437" y="3178612"/>
            <a:ext cx="309526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Increase Quantity of product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53437" y="3620214"/>
            <a:ext cx="3391614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most sell product according to analysis 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5058" y="5272802"/>
            <a:ext cx="3784997" cy="2417802"/>
          </a:xfrm>
          <a:prstGeom prst="roundRect">
            <a:avLst>
              <a:gd name="adj" fmla="val 7325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6371749" y="5469493"/>
            <a:ext cx="3391614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Marketing Campaigns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371749" y="6234708"/>
            <a:ext cx="3391614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targeted marketing campaigns based on customer segmentation and preferences.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0156746" y="5272802"/>
            <a:ext cx="3784997" cy="2417802"/>
          </a:xfrm>
          <a:prstGeom prst="roundRect">
            <a:avLst>
              <a:gd name="adj" fmla="val 7325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n-AE"/>
          </a:p>
        </p:txBody>
      </p:sp>
      <p:sp>
        <p:nvSpPr>
          <p:cNvPr id="15" name="Text 12"/>
          <p:cNvSpPr/>
          <p:nvPr/>
        </p:nvSpPr>
        <p:spPr>
          <a:xfrm>
            <a:off x="10353437" y="5469493"/>
            <a:ext cx="3391614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Increase Operational Efficiency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53437" y="6234708"/>
            <a:ext cx="3391614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kitchen processes, optimize inventory management, and implement cost-saving measures.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758309" y="572928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67282E-70BD-8791-5948-DDACCABE2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73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4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31837F1-0AAA-F1DB-914C-4C9A0B0F7D91}"/>
              </a:ext>
            </a:extLst>
          </p:cNvPr>
          <p:cNvSpPr/>
          <p:nvPr/>
        </p:nvSpPr>
        <p:spPr>
          <a:xfrm>
            <a:off x="5321618" y="3208139"/>
            <a:ext cx="7766685" cy="1294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5000" b="1" dirty="0">
                <a:solidFill>
                  <a:srgbClr val="7068F4"/>
                </a:solidFill>
                <a:latin typeface="Barlow Bold" pitchFamily="34" charset="0"/>
              </a:rPr>
              <a:t>Thanks 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26979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6209"/>
            <a:ext cx="64817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0218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analysis helps to understand the data structure and identify potential patterns and relationships.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091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58200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key metrics like average order value, customer churn rate, and inventory turnover.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40091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582001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charts and graphs to visualize trends, relationships, and outliers in the data.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400919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 and Transformation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938236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 missing values, inconsistent data entries, and other data quality issues.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6426" y="897612"/>
            <a:ext cx="96936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To clean Data</a:t>
            </a:r>
            <a:endParaRPr lang="en-US" sz="4200" dirty="0"/>
          </a:p>
        </p:txBody>
      </p:sp>
      <p:sp>
        <p:nvSpPr>
          <p:cNvPr id="89" name="Google Shape;2721;p33">
            <a:extLst>
              <a:ext uri="{FF2B5EF4-FFF2-40B4-BE49-F238E27FC236}">
                <a16:creationId xmlns:a16="http://schemas.microsoft.com/office/drawing/2014/main" id="{0CDE184F-1093-E6E1-CC95-87DE12D3A7A9}"/>
              </a:ext>
            </a:extLst>
          </p:cNvPr>
          <p:cNvSpPr txBox="1">
            <a:spLocks/>
          </p:cNvSpPr>
          <p:nvPr/>
        </p:nvSpPr>
        <p:spPr>
          <a:xfrm>
            <a:off x="714294" y="1708940"/>
            <a:ext cx="548640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Fill Missing Values </a:t>
            </a:r>
          </a:p>
        </p:txBody>
      </p:sp>
      <p:sp>
        <p:nvSpPr>
          <p:cNvPr id="90" name="Google Shape;2722;p33">
            <a:extLst>
              <a:ext uri="{FF2B5EF4-FFF2-40B4-BE49-F238E27FC236}">
                <a16:creationId xmlns:a16="http://schemas.microsoft.com/office/drawing/2014/main" id="{EBF48157-F247-41AF-862A-496867A5A066}"/>
              </a:ext>
            </a:extLst>
          </p:cNvPr>
          <p:cNvSpPr txBox="1">
            <a:spLocks/>
          </p:cNvSpPr>
          <p:nvPr/>
        </p:nvSpPr>
        <p:spPr>
          <a:xfrm>
            <a:off x="717560" y="2858471"/>
            <a:ext cx="8426440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Remove Rows or Columns With Missing Values </a:t>
            </a:r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91" name="Google Shape;2723;p33">
            <a:extLst>
              <a:ext uri="{FF2B5EF4-FFF2-40B4-BE49-F238E27FC236}">
                <a16:creationId xmlns:a16="http://schemas.microsoft.com/office/drawing/2014/main" id="{56F76C9B-552B-9A8C-8DA4-B8E3ADDF3834}"/>
              </a:ext>
            </a:extLst>
          </p:cNvPr>
          <p:cNvSpPr txBox="1">
            <a:spLocks/>
          </p:cNvSpPr>
          <p:nvPr/>
        </p:nvSpPr>
        <p:spPr>
          <a:xfrm>
            <a:off x="717560" y="3636436"/>
            <a:ext cx="7710842" cy="8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Naming Conventions</a:t>
            </a:r>
          </a:p>
          <a:p>
            <a:pPr>
              <a:spcBef>
                <a:spcPts val="0"/>
              </a:spcBef>
            </a:pPr>
            <a:endParaRPr lang="en-GB" dirty="0"/>
          </a:p>
        </p:txBody>
      </p:sp>
      <p:sp>
        <p:nvSpPr>
          <p:cNvPr id="92" name="Google Shape;2724;p33">
            <a:extLst>
              <a:ext uri="{FF2B5EF4-FFF2-40B4-BE49-F238E27FC236}">
                <a16:creationId xmlns:a16="http://schemas.microsoft.com/office/drawing/2014/main" id="{8DA4A526-E87E-CCC2-4E8A-CBD049C319A4}"/>
              </a:ext>
            </a:extLst>
          </p:cNvPr>
          <p:cNvSpPr txBox="1">
            <a:spLocks/>
          </p:cNvSpPr>
          <p:nvPr/>
        </p:nvSpPr>
        <p:spPr>
          <a:xfrm>
            <a:off x="714294" y="4016834"/>
            <a:ext cx="5279808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Remove Duplicates</a:t>
            </a:r>
          </a:p>
        </p:txBody>
      </p:sp>
      <p:sp>
        <p:nvSpPr>
          <p:cNvPr id="93" name="Google Shape;2725;p33">
            <a:extLst>
              <a:ext uri="{FF2B5EF4-FFF2-40B4-BE49-F238E27FC236}">
                <a16:creationId xmlns:a16="http://schemas.microsoft.com/office/drawing/2014/main" id="{F2EC2E31-64B6-8759-1C16-4567DC8AFBAA}"/>
              </a:ext>
            </a:extLst>
          </p:cNvPr>
          <p:cNvSpPr txBox="1">
            <a:spLocks/>
          </p:cNvSpPr>
          <p:nvPr/>
        </p:nvSpPr>
        <p:spPr>
          <a:xfrm>
            <a:off x="782320" y="4849954"/>
            <a:ext cx="5190158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Numeric Outliers</a:t>
            </a:r>
          </a:p>
        </p:txBody>
      </p:sp>
      <p:sp>
        <p:nvSpPr>
          <p:cNvPr id="94" name="Google Shape;2726;p33">
            <a:extLst>
              <a:ext uri="{FF2B5EF4-FFF2-40B4-BE49-F238E27FC236}">
                <a16:creationId xmlns:a16="http://schemas.microsoft.com/office/drawing/2014/main" id="{07BF3E12-BB42-5C0F-C23E-606AC878F3F4}"/>
              </a:ext>
            </a:extLst>
          </p:cNvPr>
          <p:cNvSpPr txBox="1">
            <a:spLocks/>
          </p:cNvSpPr>
          <p:nvPr/>
        </p:nvSpPr>
        <p:spPr>
          <a:xfrm>
            <a:off x="762000" y="5611954"/>
            <a:ext cx="7494782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Remove Spaces In Character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04492" y="3650747"/>
            <a:ext cx="96936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</a:rPr>
              <a:t>NOW Let’s see cleaning stage in code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27718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6426" y="897612"/>
            <a:ext cx="96936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First we Need to read Data</a:t>
            </a:r>
            <a:endParaRPr lang="en-US" sz="42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3C3AF0-B21C-0C46-E0B1-B1F7841E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5" y="1818783"/>
            <a:ext cx="14254055" cy="57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2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step identify datatype of columns </a:t>
            </a:r>
            <a:endParaRPr lang="en-US" sz="4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D05093A-4E58-C476-D141-8520F9E9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79" y="1888824"/>
            <a:ext cx="813684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4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Second</a:t>
            </a:r>
            <a:r>
              <a:rPr lang="en-US" sz="4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step Check columns name</a:t>
            </a:r>
            <a:endParaRPr lang="en-US" sz="4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8F613-E0A9-DAD3-932E-FE5C1E66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88" y="1888823"/>
            <a:ext cx="7965592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29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596</Words>
  <Application>Microsoft Office PowerPoint</Application>
  <PresentationFormat>Custom</PresentationFormat>
  <Paragraphs>108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Esraa Mohamed Gaber Ahmed Mohamed Beltagy</cp:lastModifiedBy>
  <cp:revision>50</cp:revision>
  <dcterms:created xsi:type="dcterms:W3CDTF">2024-10-16T14:44:03Z</dcterms:created>
  <dcterms:modified xsi:type="dcterms:W3CDTF">2024-10-21T18:08:44Z</dcterms:modified>
</cp:coreProperties>
</file>